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6C"/>
    <a:srgbClr val="006872"/>
    <a:srgbClr val="3466AF"/>
    <a:srgbClr val="C8C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066765-96C6-4BC6-AEEF-10F79570A274}" v="3" dt="2025-09-11T19:06:3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iński Grzegorz" userId="S::grzegorz.kaminski@pw.edu.pl::b19b0bb2-c200-4af8-892b-d3dd9b5986df" providerId="AD" clId="Web-{CD066765-96C6-4BC6-AEEF-10F79570A274}"/>
    <pc:docChg chg="modSld">
      <pc:chgData name="Kamiński Grzegorz" userId="S::grzegorz.kaminski@pw.edu.pl::b19b0bb2-c200-4af8-892b-d3dd9b5986df" providerId="AD" clId="Web-{CD066765-96C6-4BC6-AEEF-10F79570A274}" dt="2025-09-11T19:06:38.066" v="2" actId="20577"/>
      <pc:docMkLst>
        <pc:docMk/>
      </pc:docMkLst>
      <pc:sldChg chg="modSp">
        <pc:chgData name="Kamiński Grzegorz" userId="S::grzegorz.kaminski@pw.edu.pl::b19b0bb2-c200-4af8-892b-d3dd9b5986df" providerId="AD" clId="Web-{CD066765-96C6-4BC6-AEEF-10F79570A274}" dt="2025-09-11T19:06:38.066" v="2" actId="20577"/>
        <pc:sldMkLst>
          <pc:docMk/>
          <pc:sldMk cId="1860350941" sldId="257"/>
        </pc:sldMkLst>
        <pc:spChg chg="mod">
          <ac:chgData name="Kamiński Grzegorz" userId="S::grzegorz.kaminski@pw.edu.pl::b19b0bb2-c200-4af8-892b-d3dd9b5986df" providerId="AD" clId="Web-{CD066765-96C6-4BC6-AEEF-10F79570A274}" dt="2025-09-11T19:06:38.066" v="2" actId="20577"/>
          <ac:spMkLst>
            <pc:docMk/>
            <pc:sldMk cId="1860350941" sldId="257"/>
            <ac:spMk id="3" creationId="{A252F76C-E943-4597-21F1-EC6C7073ADD3}"/>
          </ac:spMkLst>
        </pc:spChg>
      </pc:sldChg>
      <pc:sldChg chg="modSp">
        <pc:chgData name="Kamiński Grzegorz" userId="S::grzegorz.kaminski@pw.edu.pl::b19b0bb2-c200-4af8-892b-d3dd9b5986df" providerId="AD" clId="Web-{CD066765-96C6-4BC6-AEEF-10F79570A274}" dt="2025-09-11T19:06:15.723" v="1" actId="20577"/>
        <pc:sldMkLst>
          <pc:docMk/>
          <pc:sldMk cId="2651852868" sldId="258"/>
        </pc:sldMkLst>
        <pc:spChg chg="mod">
          <ac:chgData name="Kamiński Grzegorz" userId="S::grzegorz.kaminski@pw.edu.pl::b19b0bb2-c200-4af8-892b-d3dd9b5986df" providerId="AD" clId="Web-{CD066765-96C6-4BC6-AEEF-10F79570A274}" dt="2025-09-11T19:06:15.723" v="1" actId="20577"/>
          <ac:spMkLst>
            <pc:docMk/>
            <pc:sldMk cId="2651852868" sldId="258"/>
            <ac:spMk id="9" creationId="{E8949303-4068-4DA3-B5CC-F64BC05BFA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DC81A3-E452-5444-6C75-8F58BFDE1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47ECCDA-3BB8-DF02-0409-E9D4FA3A1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DF8876-8A2B-DA7E-0F57-B0546CE43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25B87B-D92A-ABA3-008A-7AEA7AF1C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787848-A62F-7FF6-AC52-8B041F0B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23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5355FA-2627-DD77-78E4-6827146C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8717C7-CCC0-412C-2921-D2AA694F3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AEF4A4-61A6-D5DB-DE66-1ADA21830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098A23F-0895-C26D-CACE-B3DF8E2D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A6B10E-3A6F-FF06-19C9-E67E9BA1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46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1DEE3F-00DD-DF19-5334-3724716ED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A636ACC-494D-31F2-B062-AD1A6FC5A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C570A9-9769-297B-D502-B54DCAF8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16ACE5-4F3B-EFC9-6763-8BB7D695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630C7F-514B-5311-A430-CDCF05F2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0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CD820F-2EF8-8BC5-FD06-98866029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133909-1FD7-1312-3158-C840A81B6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AFAB963-3BC0-C440-2E06-1B5A390B7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021352-2E0D-64F0-13D4-F50904965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FD5D961-E7DD-3F49-2504-17D48D80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BA4BE77-08BC-A769-3242-559535CE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C7444D-D464-1964-3886-3C32377A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58B223D-80BF-1FDD-1660-C72197DFF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A63B163-D823-6CAB-B23F-832D979E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6617535-F2EE-AAC8-E6F1-91E16863B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53C2F94-C93C-1388-9872-8A8FCAFDD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A32CDA6-DBFE-FEC0-BD33-ACB7A5FB5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E15AD97-BF4D-834F-7F71-DAFC359FC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A76E456-A7A0-2D45-A9B7-B4C851AD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81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18BD50-92A4-A656-972F-28BC5F88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B54CCAB-DA50-4528-260A-1783A498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F98BCA6-9F0A-C7EA-26A5-C5547157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5511334-BAA0-2F70-6148-E4B855A8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07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45EBA39-1F7C-6C6E-3EA8-44DE28AB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093EB23-9E3C-885F-ED8D-C7338DA5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ADE4D28-E344-314E-AF4C-683060B8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45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36B36-BA40-5C50-6048-C3ADC494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F4A0B8-26A0-36BE-E7B5-6A0C1F7D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598788B-8FD2-9B93-9250-D99150603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5A7413-5E89-5F3F-1D93-C56E5C6C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1163DC-141F-F1EC-B518-D1EC1908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72FC8DA-57AA-BC85-8A63-092C50DD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68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52F196-7F70-C2AA-6C61-BDBEE44D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03D41ED-A02C-CB1D-7909-E10AC663B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92FEF26-CEE8-A1BF-3C35-4841173E1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8B2F477-2697-CAF0-1159-2EF995E8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79E159E-1503-3E99-6D25-7D6061EB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C07221B-8F3D-3A8B-8DD5-64803698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98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EB8434-C293-D3E7-E783-47313F88D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5EE1474-D2C8-BB99-C191-6C85B4691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FC39EA-73F0-7A40-2502-03C91274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A69A6E-85C5-02A7-0077-441A962F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DF2EFB-1731-691F-F0A8-0DFBD977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11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9555DCA-42F0-B5B6-D35B-D430A19A4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CD6E63-F7F4-8969-E5A3-D10913272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C9F9A5-EBB3-04DF-A427-F28F7AA58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87B0ACA-AE1A-AE1C-F82C-A2240712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58467B8-2838-6028-F9D8-40EE2B9D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3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004A6C"/>
            </a:gs>
            <a:gs pos="80000">
              <a:srgbClr val="C8C1B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E41081E-433F-BBBF-B892-A45A96AD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C5A7439-76A3-C563-D015-0CA1D1880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4C091DC-1E28-2AC6-D43D-19CF758EF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176FC-F3B6-48ED-BFF3-E2EA549A74E4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AF9451E-D075-71C9-1C18-A6D025F171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840F6E-C20F-2A4C-1926-F46398397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78FA8-0B02-44E7-B20A-4FA34CD43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68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876D02D-88D8-4B77-B3F6-9DC58AC01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028" y="216677"/>
            <a:ext cx="1621677" cy="1615580"/>
          </a:xfrm>
          <a:prstGeom prst="rect">
            <a:avLst/>
          </a:prstGeom>
        </p:spPr>
      </p:pic>
      <p:sp>
        <p:nvSpPr>
          <p:cNvPr id="5" name="Tytuł 4">
            <a:extLst>
              <a:ext uri="{FF2B5EF4-FFF2-40B4-BE49-F238E27FC236}">
                <a16:creationId xmlns:a16="http://schemas.microsoft.com/office/drawing/2014/main" id="{0BFAC0FD-761A-4EFF-AAC5-B4B71EFD6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770" y="2878666"/>
            <a:ext cx="6462098" cy="292946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Przebieg akcji stypendialnej w roku akademickim 2025/2026</a:t>
            </a:r>
          </a:p>
        </p:txBody>
      </p:sp>
    </p:spTree>
    <p:extLst>
      <p:ext uri="{BB962C8B-B14F-4D97-AF65-F5344CB8AC3E}">
        <p14:creationId xmlns:p14="http://schemas.microsoft.com/office/powerpoint/2010/main" val="97699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52F76C-E943-4597-21F1-EC6C7073A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27" y="1023260"/>
            <a:ext cx="10515600" cy="56192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endParaRPr lang="pl-PL" sz="18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pl-PL" sz="2400" b="1" dirty="0"/>
              <a:t>W  terminie  2  tygodniu  przed  rozpoczęciem  roku  akademickiego, w dniach 17 września  - 1 października,</a:t>
            </a:r>
            <a:r>
              <a:rPr lang="pl-PL" sz="2400" dirty="0"/>
              <a:t> dziekan w porozumieniu z właściwym organem SSPW, ogłasza w formie decyzji: podział studentów na grupy przy przyznawaniu punktów za wyniki w nauce </a:t>
            </a:r>
            <a:r>
              <a:rPr lang="pl-PL" sz="2400" i="1" dirty="0"/>
              <a:t>(dotyczy stypendium  rektora)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pl-PL" sz="2400" b="1" dirty="0"/>
              <a:t>Składanie wniosków o stypendium </a:t>
            </a:r>
            <a:r>
              <a:rPr lang="pl-PL" sz="2400" dirty="0"/>
              <a:t>dla osób niepełnosprawnych, socjalne, socjalne  w  zwiększonej  wysokości  oraz  zapomogę</a:t>
            </a:r>
            <a:r>
              <a:rPr lang="pl-PL" sz="2400" b="1" dirty="0"/>
              <a:t>  </a:t>
            </a:r>
            <a:r>
              <a:rPr lang="pl-PL" sz="2400" dirty="0"/>
              <a:t>odbywa  się  w  terminie  2 tygodni od rozpoczęcia roku akademickiego, </a:t>
            </a:r>
            <a:r>
              <a:rPr lang="pl-PL" sz="2400" b="1" dirty="0"/>
              <a:t>w dniach 1 – 15 października </a:t>
            </a:r>
            <a:r>
              <a:rPr lang="pl-PL" sz="2400" dirty="0"/>
              <a:t>lub początku semestru w przypadku studentów, którzy rozpoczęli naukę w semestrze letnim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pl-PL" sz="2400" b="1"/>
              <a:t>W terminie do 6 do 12 października 2025 </a:t>
            </a:r>
            <a:r>
              <a:rPr lang="pl-PL" sz="2400" dirty="0"/>
              <a:t>student zobowiązany jest do sprawdzenia i weryfikacji, w systemie </a:t>
            </a:r>
            <a:r>
              <a:rPr lang="pl-PL" sz="2400" dirty="0" err="1"/>
              <a:t>USOSweb</a:t>
            </a:r>
            <a:r>
              <a:rPr lang="pl-PL" sz="2400" dirty="0"/>
              <a:t>, średniej ważonej ocen w rankingu za wyniki w nauce. W przypadku jej braku lub błędnego jej wyliczenia, student składa w systemie </a:t>
            </a:r>
            <a:r>
              <a:rPr lang="pl-PL" sz="2400" dirty="0" err="1"/>
              <a:t>USOSweb</a:t>
            </a:r>
            <a:r>
              <a:rPr lang="pl-PL" sz="2400" dirty="0"/>
              <a:t>,  wniosek o weryfikację i przeliczenie lub dodanie średniej ważonej  ocen w rankingu do stypendium rektora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l-PL" sz="2400" i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pl-PL" sz="2400" i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GB" sz="2400" i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68B2DAB-14C5-473D-9637-F74275D1B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9064" y="33010"/>
            <a:ext cx="1621677" cy="161558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CB50B79E-502B-4203-B1AF-E2F0DD040485}"/>
              </a:ext>
            </a:extLst>
          </p:cNvPr>
          <p:cNvSpPr/>
          <p:nvPr/>
        </p:nvSpPr>
        <p:spPr>
          <a:xfrm>
            <a:off x="679725" y="516467"/>
            <a:ext cx="9717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Przebieg akcji stypendialnej  w roku akademicki 2025/2026</a:t>
            </a:r>
          </a:p>
        </p:txBody>
      </p:sp>
    </p:spTree>
    <p:extLst>
      <p:ext uri="{BB962C8B-B14F-4D97-AF65-F5344CB8AC3E}">
        <p14:creationId xmlns:p14="http://schemas.microsoft.com/office/powerpoint/2010/main" val="186035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4329E44-7228-4B4D-AF8A-8BC03A5CE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995" y="67716"/>
            <a:ext cx="1621677" cy="1615580"/>
          </a:xfrm>
          <a:prstGeom prst="rect">
            <a:avLst/>
          </a:prstGeom>
        </p:spPr>
      </p:pic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E8949303-4068-4DA3-B5CC-F64BC05BF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27" y="1023260"/>
            <a:ext cx="10785340" cy="56192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pl-PL" sz="18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 startAt="4"/>
            </a:pPr>
            <a:r>
              <a:rPr lang="pl-PL" sz="2400" b="1" dirty="0"/>
              <a:t>W terminie od 16 do 22 października 2025</a:t>
            </a:r>
            <a:r>
              <a:rPr lang="pl-PL" sz="2400" dirty="0"/>
              <a:t> - składanie wniosków o stypendium rektora w systemie </a:t>
            </a:r>
            <a:r>
              <a:rPr lang="pl-PL" sz="2400" dirty="0" err="1"/>
              <a:t>USOSweb</a:t>
            </a:r>
            <a:endParaRPr lang="pl-PL" sz="2400" dirty="0"/>
          </a:p>
          <a:p>
            <a:pPr marL="457200" indent="-457200" algn="just">
              <a:lnSpc>
                <a:spcPct val="100000"/>
              </a:lnSpc>
              <a:buFont typeface="+mj-lt"/>
              <a:buAutoNum type="arabicPeriod" startAt="4"/>
            </a:pPr>
            <a:r>
              <a:rPr lang="pl-PL" sz="2400" b="1" dirty="0"/>
              <a:t>W terminie 4 tygodni od rozpoczęcia roku akademickiego </a:t>
            </a:r>
            <a:r>
              <a:rPr lang="pl-PL" sz="2400" dirty="0"/>
              <a:t>jest ogłoszona decyzja o wysokości świadczeń dla studentów PW stypendium rektora, stypendium dla tegorocznych maturzystów, stypendium dla osób niepełnosprawnych, wysokość stypendium socjalnego w zależności od dochodu na osobę w rodzinie oraz kwotę zwiększenia stypendium socjalnego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 startAt="4"/>
            </a:pPr>
            <a:r>
              <a:rPr lang="pl-PL" sz="2400" b="1" dirty="0"/>
              <a:t>Od 5 do 14 listopada studenci składają </a:t>
            </a:r>
            <a:r>
              <a:rPr lang="pl-PL" sz="2400" dirty="0"/>
              <a:t>w systemie </a:t>
            </a:r>
            <a:r>
              <a:rPr lang="pl-PL" sz="2400" dirty="0" err="1"/>
              <a:t>USOSweb</a:t>
            </a:r>
            <a:r>
              <a:rPr lang="pl-PL" sz="2400" dirty="0"/>
              <a:t> wnioski o korektę liczby punktów przyznanych za osiągnięcia naukowe, sportowe lub artystyczne w przypadku oczywistych pomyłek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 startAt="4"/>
            </a:pPr>
            <a:r>
              <a:rPr lang="pl-PL" sz="2400" b="1" dirty="0"/>
              <a:t>Po 15 listopada </a:t>
            </a:r>
            <a:r>
              <a:rPr lang="pl-PL" sz="2400" dirty="0"/>
              <a:t>wystawienie decyzji administracyjnych w systemie </a:t>
            </a:r>
            <a:r>
              <a:rPr lang="pl-PL" sz="2400" dirty="0" err="1"/>
              <a:t>USOSweb</a:t>
            </a:r>
            <a:r>
              <a:rPr lang="pl-PL" sz="2400" dirty="0"/>
              <a:t> o przyznaniu, bądź odmowie przyznania stypendium rektora</a:t>
            </a:r>
            <a:endParaRPr lang="pl-PL" sz="2400" i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pl-PL" sz="2400" i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GB" sz="2400" i="1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97A0989-D222-4DFD-94B9-8FCB289C4EBA}"/>
              </a:ext>
            </a:extLst>
          </p:cNvPr>
          <p:cNvSpPr/>
          <p:nvPr/>
        </p:nvSpPr>
        <p:spPr>
          <a:xfrm>
            <a:off x="679725" y="516467"/>
            <a:ext cx="9717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Przebieg akcji stypendialnej  w roku akademicki 2025/2026</a:t>
            </a:r>
          </a:p>
        </p:txBody>
      </p:sp>
    </p:spTree>
    <p:extLst>
      <p:ext uri="{BB962C8B-B14F-4D97-AF65-F5344CB8AC3E}">
        <p14:creationId xmlns:p14="http://schemas.microsoft.com/office/powerpoint/2010/main" val="265185286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0426b2-3705-4aaf-9230-275684d05cff">
      <Terms xmlns="http://schemas.microsoft.com/office/infopath/2007/PartnerControls"/>
    </lcf76f155ced4ddcb4097134ff3c332f>
    <TaxCatchAll xmlns="3b264d82-06a8-40e4-938a-dbf9d8481d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A086235CCA21142A1F84A1A231DE349" ma:contentTypeVersion="14" ma:contentTypeDescription="Utwórz nowy dokument." ma:contentTypeScope="" ma:versionID="217ec5e25a317a9dad259e85a228a9ac">
  <xsd:schema xmlns:xsd="http://www.w3.org/2001/XMLSchema" xmlns:xs="http://www.w3.org/2001/XMLSchema" xmlns:p="http://schemas.microsoft.com/office/2006/metadata/properties" xmlns:ns2="c30426b2-3705-4aaf-9230-275684d05cff" xmlns:ns3="3b264d82-06a8-40e4-938a-dbf9d8481dfc" targetNamespace="http://schemas.microsoft.com/office/2006/metadata/properties" ma:root="true" ma:fieldsID="c1a6b693a83112743ec5003bded3c7c2" ns2:_="" ns3:_="">
    <xsd:import namespace="c30426b2-3705-4aaf-9230-275684d05cff"/>
    <xsd:import namespace="3b264d82-06a8-40e4-938a-dbf9d8481d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426b2-3705-4aaf-9230-275684d05c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i obrazów" ma:readOnly="false" ma:fieldId="{5cf76f15-5ced-4ddc-b409-7134ff3c332f}" ma:taxonomyMulti="true" ma:sspId="e1a26482-f116-441c-86cb-e37980d8bf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264d82-06a8-40e4-938a-dbf9d8481df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e4e5c75-7297-49f5-827b-ace50ab24217}" ma:internalName="TaxCatchAll" ma:showField="CatchAllData" ma:web="3b264d82-06a8-40e4-938a-dbf9d8481d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3131E5-281C-425F-93AC-A2FB512A8DB6}">
  <ds:schemaRefs>
    <ds:schemaRef ds:uri="http://schemas.microsoft.com/office/2006/metadata/properties"/>
    <ds:schemaRef ds:uri="http://schemas.microsoft.com/office/infopath/2007/PartnerControls"/>
    <ds:schemaRef ds:uri="c30426b2-3705-4aaf-9230-275684d05cff"/>
    <ds:schemaRef ds:uri="3b264d82-06a8-40e4-938a-dbf9d8481dfc"/>
  </ds:schemaRefs>
</ds:datastoreItem>
</file>

<file path=customXml/itemProps2.xml><?xml version="1.0" encoding="utf-8"?>
<ds:datastoreItem xmlns:ds="http://schemas.openxmlformats.org/officeDocument/2006/customXml" ds:itemID="{07D040CD-B2E6-4B27-9DF4-74DE9F38BA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732B73-9120-4032-B2DF-A6DD74515D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0426b2-3705-4aaf-9230-275684d05cff"/>
    <ds:schemaRef ds:uri="3b264d82-06a8-40e4-938a-dbf9d8481d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281</Words>
  <Application>Microsoft Office PowerPoint</Application>
  <PresentationFormat>Panoramiczny</PresentationFormat>
  <Paragraphs>13</Paragraphs>
  <Slides>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4" baseType="lpstr">
      <vt:lpstr>Motyw pakietu Office</vt:lpstr>
      <vt:lpstr>Przebieg akcji stypendialnej w roku akademickim 2025/2026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remontów Politechniki Warszawskiej w 2024r. Domy studenckie</dc:title>
  <dc:creator>Weronika Bąk</dc:creator>
  <cp:lastModifiedBy>Bąk Iwona</cp:lastModifiedBy>
  <cp:revision>19</cp:revision>
  <dcterms:created xsi:type="dcterms:W3CDTF">2024-01-30T13:49:46Z</dcterms:created>
  <dcterms:modified xsi:type="dcterms:W3CDTF">2025-09-11T19:06:38Z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0x0101002A086235CCA21142A1F84A1A231DE349</vt:lpwstr>
  </property>
  <property fmtid="{D5CDD505-2E9C-101B-9397-08002B2CF9AE}" pid="3" name="MediaServiceImageTags">
    <vt:lpwstr/>
  </property>
</Properties>
</file>